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6"/>
  </p:notesMasterIdLst>
  <p:handoutMasterIdLst>
    <p:handoutMasterId r:id="rId17"/>
  </p:handoutMasterIdLst>
  <p:sldIdLst>
    <p:sldId id="293" r:id="rId3"/>
    <p:sldId id="377" r:id="rId4"/>
    <p:sldId id="378" r:id="rId5"/>
    <p:sldId id="379" r:id="rId6"/>
    <p:sldId id="380" r:id="rId7"/>
    <p:sldId id="381" r:id="rId8"/>
    <p:sldId id="382" r:id="rId9"/>
    <p:sldId id="383" r:id="rId10"/>
    <p:sldId id="384" r:id="rId11"/>
    <p:sldId id="385" r:id="rId12"/>
    <p:sldId id="386" r:id="rId13"/>
    <p:sldId id="387" r:id="rId14"/>
    <p:sldId id="482" r:id="rId1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8F0D"/>
    <a:srgbClr val="8B0000"/>
    <a:srgbClr val="61ACC9"/>
    <a:srgbClr val="93E4BE"/>
    <a:srgbClr val="8B3E74"/>
    <a:srgbClr val="5B14C4"/>
    <a:srgbClr val="E44589"/>
    <a:srgbClr val="53565A"/>
    <a:srgbClr val="0089B1"/>
    <a:srgbClr val="6E62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1584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E3046-FACF-43E0-8192-EADAB9780F7B}" type="datetime1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235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0F63DD-C15D-436F-B8B5-91A395C9E739}" type="datetime1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524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6" r:id="rId10"/>
    <p:sldLayoutId id="2147483849" r:id="rId11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52054"/>
            <a:ext cx="9144000" cy="270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Beach Post Dredge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Вид Профиля</a:t>
            </a:r>
            <a:endParaRPr lang="ru-RU" dirty="0"/>
          </a:p>
        </p:txBody>
      </p:sp>
      <p:pic>
        <p:nvPicPr>
          <p:cNvPr id="7170" name="Picture 2" descr="C:\Temp\III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72201"/>
            <a:ext cx="6837218" cy="4913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239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Beach Post Dredge, Отчет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667" y="1502447"/>
            <a:ext cx="8407400" cy="1054486"/>
          </a:xfrm>
        </p:spPr>
        <p:txBody>
          <a:bodyPr>
            <a:normAutofit/>
          </a:bodyPr>
          <a:lstStyle/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объемов показывает площадь, объем и суммарный объем для каждого разреза.</a:t>
            </a:r>
          </a:p>
          <a:p>
            <a:pPr algn="l" rtl="0"/>
            <a:r>
              <a:rPr lang="ru-RU" sz="1600" b="0" i="0" u="none" baseline="0" dirty="0">
                <a:solidFill>
                  <a:schemeClr val="bg2"/>
                </a:solidFill>
              </a:rPr>
              <a:t>% </a:t>
            </a:r>
            <a:r>
              <a:rPr lang="ru-RU" sz="1600" b="0" i="0" u="none" baseline="0" dirty="0" err="1">
                <a:solidFill>
                  <a:schemeClr val="bg2"/>
                </a:solidFill>
              </a:rPr>
              <a:t>Filled</a:t>
            </a:r>
            <a:r>
              <a:rPr lang="ru-RU" sz="1600" b="0" i="0" u="none" baseline="0" dirty="0">
                <a:solidFill>
                  <a:schemeClr val="bg2"/>
                </a:solidFill>
              </a:rPr>
              <a:t> =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Добавленный объем / (Добавленный + Оставшиеся депрессии)</a:t>
            </a:r>
          </a:p>
          <a:p>
            <a:pPr algn="l" rtl="0"/>
            <a:r>
              <a:rPr lang="ru-RU" sz="1600" b="0" i="0" u="none" baseline="0" dirty="0" err="1">
                <a:solidFill>
                  <a:schemeClr val="bg2"/>
                </a:solidFill>
              </a:rPr>
              <a:t>Overfilled</a:t>
            </a:r>
            <a:r>
              <a:rPr lang="ru-RU" sz="1600" b="0" i="0" u="none" baseline="0" dirty="0">
                <a:solidFill>
                  <a:schemeClr val="bg2"/>
                </a:solidFill>
              </a:rPr>
              <a:t> =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Материал, добавленный сверх каждого шаблона.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11</a:t>
            </a:fld>
            <a:endParaRPr lang="ru-RU"/>
          </a:p>
        </p:txBody>
      </p:sp>
      <p:pic>
        <p:nvPicPr>
          <p:cNvPr id="8194" name="Picture 2" descr="C:\Temp\III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08563"/>
            <a:ext cx="6914244" cy="3422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1309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rtl="0"/>
            <a:r>
              <a:rPr lang="ru-RU" b="0" i="0" u="none" baseline="0"/>
              <a:t>Объемы восстановления береговой линии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Компенсация на склонах</a:t>
            </a:r>
            <a:endParaRPr lang="ru-RU" dirty="0"/>
          </a:p>
        </p:txBody>
      </p:sp>
      <p:pic>
        <p:nvPicPr>
          <p:cNvPr id="9218" name="Picture 2" descr="C:\Temp\III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72" y="1321596"/>
            <a:ext cx="5547657" cy="2377567"/>
          </a:xfrm>
          <a:prstGeom prst="rect">
            <a:avLst/>
          </a:prstGeom>
          <a:noFill/>
        </p:spPr>
      </p:pic>
      <p:pic>
        <p:nvPicPr>
          <p:cNvPr id="9219" name="Picture 3" descr="C:\Temp\III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8309" y="3000718"/>
            <a:ext cx="3802762" cy="30609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47472" y="3996431"/>
            <a:ext cx="4003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 выше проекта на склонах можно рассматривать как возможный к заполнению депрессий ниже по склону на этом сегменте.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" y="5069083"/>
            <a:ext cx="43422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Список сегментов, к которым Вы хотите применить компенсационные склоны в первой колонке.  Разделите сегменты запятыми.</a:t>
            </a:r>
          </a:p>
        </p:txBody>
      </p:sp>
    </p:spTree>
    <p:extLst>
      <p:ext uri="{BB962C8B-B14F-4D97-AF65-F5344CB8AC3E}">
        <p14:creationId xmlns:p14="http://schemas.microsoft.com/office/powerpoint/2010/main" val="1763227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  <a:p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385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 восстановления береговой линии (beach volumes)</a:t>
            </a:r>
          </a:p>
        </p:txBody>
      </p:sp>
    </p:spTree>
    <p:extLst>
      <p:ext uri="{BB962C8B-B14F-4D97-AF65-F5344CB8AC3E}">
        <p14:creationId xmlns:p14="http://schemas.microsoft.com/office/powerpoint/2010/main" val="3890842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Объемы восстановления береговой линии (beach volumes)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77981" y="4607505"/>
            <a:ext cx="8499763" cy="1935163"/>
          </a:xfrm>
        </p:spPr>
        <p:txBody>
          <a:bodyPr>
            <a:noAutofit/>
          </a:bodyPr>
          <a:lstStyle/>
          <a:p>
            <a:pPr algn="l" rtl="0"/>
            <a:r>
              <a:rPr lang="ru-RU" sz="1600" b="0" i="0" u="none" baseline="0">
                <a:solidFill>
                  <a:schemeClr val="bg2"/>
                </a:solidFill>
              </a:rPr>
              <a:t>Beach Predredge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Вычисление объемов материала по данным одной съемки</a:t>
            </a:r>
          </a:p>
          <a:p>
            <a:pPr algn="l" rtl="0"/>
            <a:r>
              <a:rPr lang="ru-RU" sz="1600" b="0" i="0" u="none" baseline="0">
                <a:solidFill>
                  <a:schemeClr val="bg2"/>
                </a:solidFill>
              </a:rPr>
              <a:t>Beach Postdredge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Вычисляет: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Материал, добавленный до проектной отметки  							</a:t>
            </a:r>
            <a:r>
              <a:rPr lang="ru-RU" sz="1400" b="0" i="0" u="none" baseline="0">
                <a:solidFill>
                  <a:schemeClr val="accent2"/>
                </a:solidFill>
              </a:rPr>
              <a:t>СИНИЙ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Материал, добавленный выше проектной отметки 						</a:t>
            </a:r>
            <a:r>
              <a:rPr lang="ru-RU" sz="1400" b="0" i="0" u="none" baseline="0">
                <a:solidFill>
                  <a:schemeClr val="accent4">
                    <a:lumMod val="50000"/>
                  </a:schemeClr>
                </a:solidFill>
              </a:rPr>
              <a:t>КОРИЧНЕВЫЙ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Депрессии ниже проектных отметок, куда можно добавить материал		</a:t>
            </a:r>
            <a:r>
              <a:rPr lang="ru-RU" sz="1400" b="0" i="0" u="none" baseline="0">
                <a:solidFill>
                  <a:schemeClr val="accent1"/>
                </a:solidFill>
              </a:rPr>
              <a:t>ЗЕЛЕНЫЙ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C:\Temp\III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59427"/>
            <a:ext cx="6151418" cy="3231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4458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Объемы восстановления береговой линии (beach volumes)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2486360"/>
            <a:ext cx="3733800" cy="2650801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Все, кто восстанавливает береговую линию, работают в режиме высот.  </a:t>
            </a:r>
          </a:p>
          <a:p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Опциях Графика - вкладыш Данные, задайте режим высот (elevation mode)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4</a:t>
            </a:fld>
            <a:endParaRPr lang="ru-RU"/>
          </a:p>
        </p:txBody>
      </p:sp>
      <p:grpSp>
        <p:nvGrpSpPr>
          <p:cNvPr id="4" name="Group 3"/>
          <p:cNvGrpSpPr/>
          <p:nvPr/>
        </p:nvGrpSpPr>
        <p:grpSpPr>
          <a:xfrm>
            <a:off x="4440382" y="1600200"/>
            <a:ext cx="4504162" cy="4544291"/>
            <a:chOff x="4126934" y="1600200"/>
            <a:chExt cx="4817610" cy="4953000"/>
          </a:xfrm>
        </p:grpSpPr>
        <p:pic>
          <p:nvPicPr>
            <p:cNvPr id="2050" name="Picture 2" descr="C:\Temp\III2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26934" y="1600200"/>
              <a:ext cx="4817610" cy="4953000"/>
            </a:xfrm>
            <a:prstGeom prst="rect">
              <a:avLst/>
            </a:prstGeom>
            <a:noFill/>
          </p:spPr>
        </p:pic>
        <p:sp>
          <p:nvSpPr>
            <p:cNvPr id="5" name="Rectangle 4"/>
            <p:cNvSpPr/>
            <p:nvPr/>
          </p:nvSpPr>
          <p:spPr>
            <a:xfrm>
              <a:off x="4267200" y="3886200"/>
              <a:ext cx="2895600" cy="12954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9" name="Rectangle 8"/>
          <p:cNvSpPr/>
          <p:nvPr/>
        </p:nvSpPr>
        <p:spPr>
          <a:xfrm>
            <a:off x="389275" y="1552907"/>
            <a:ext cx="2634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1:  Режим Превышений</a:t>
            </a:r>
          </a:p>
        </p:txBody>
      </p:sp>
    </p:spTree>
    <p:extLst>
      <p:ext uri="{BB962C8B-B14F-4D97-AF65-F5344CB8AC3E}">
        <p14:creationId xmlns:p14="http://schemas.microsoft.com/office/powerpoint/2010/main" val="203502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Объемы восстановления береговой линии (beach volumes)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90700"/>
            <a:ext cx="3857383" cy="2209800"/>
          </a:xfrm>
        </p:spPr>
        <p:txBody>
          <a:bodyPr>
            <a:noAutofit/>
          </a:bodyPr>
          <a:lstStyle/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Максимальный Шаблон Проекта: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шаблона выше проектного.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bg2"/>
                </a:solidFill>
              </a:rPr>
              <a:t>Минимальный Шаблон Проекта: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шаблона ниже проектного.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5</a:t>
            </a:fld>
            <a:endParaRPr lang="ru-RU"/>
          </a:p>
        </p:txBody>
      </p:sp>
      <p:pic>
        <p:nvPicPr>
          <p:cNvPr id="3074" name="Picture 2" descr="C:\Temp\III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676400"/>
            <a:ext cx="4329009" cy="381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4648200" y="2895600"/>
            <a:ext cx="4038600" cy="9144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3075" name="Picture 3" descr="C:\Temp\III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267200"/>
            <a:ext cx="3939209" cy="2209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99709" y="5573432"/>
            <a:ext cx="3484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 нужны?  </a:t>
            </a: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Задайте их равными 0</a:t>
            </a:r>
          </a:p>
        </p:txBody>
      </p:sp>
      <p:sp>
        <p:nvSpPr>
          <p:cNvPr id="4" name="Rectangle 3"/>
          <p:cNvSpPr/>
          <p:nvPr/>
        </p:nvSpPr>
        <p:spPr>
          <a:xfrm>
            <a:off x="301068" y="1205077"/>
            <a:ext cx="63592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2:  Задайте шаг между максимальным и минимальным шаблонами</a:t>
            </a:r>
          </a:p>
        </p:txBody>
      </p:sp>
    </p:spTree>
    <p:extLst>
      <p:ext uri="{BB962C8B-B14F-4D97-AF65-F5344CB8AC3E}">
        <p14:creationId xmlns:p14="http://schemas.microsoft.com/office/powerpoint/2010/main" val="243941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339328" cy="1143000"/>
          </a:xfrm>
        </p:spPr>
        <p:txBody>
          <a:bodyPr>
            <a:noAutofit/>
          </a:bodyPr>
          <a:lstStyle/>
          <a:p>
            <a:pPr algn="l" rtl="0"/>
            <a:r>
              <a:rPr lang="ru-RU" sz="3600" b="0" i="0" u="none" baseline="0"/>
              <a:t>Пример объемов восстановления береговой линии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3061854"/>
            <a:ext cx="3630696" cy="3101879"/>
          </a:xfrm>
        </p:spPr>
        <p:txBody>
          <a:bodyPr>
            <a:normAutofit/>
          </a:bodyPr>
          <a:lstStyle/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галс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имеет собственный шаблон.</a:t>
            </a: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Вместо ввода отдельного файла шаблона (TPL) для каждого файла съемки (в нашем случае 11), можно использовать файл каталога.</a:t>
            </a: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БЛОКНОТ для создания файла каталога с именем </a:t>
            </a:r>
          </a:p>
          <a:p>
            <a:pPr algn="l" rtl="0">
              <a:buNone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“III Templates.LOG”</a:t>
            </a:r>
          </a:p>
          <a:p>
            <a:pPr algn="l" rtl="0">
              <a:buNone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Попробуйте загрузить его в колонке Шаблона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6</a:t>
            </a:fld>
            <a:endParaRPr lang="ru-RU"/>
          </a:p>
        </p:txBody>
      </p:sp>
      <p:sp>
        <p:nvSpPr>
          <p:cNvPr id="7" name="Rounded Rectangle 6"/>
          <p:cNvSpPr/>
          <p:nvPr/>
        </p:nvSpPr>
        <p:spPr>
          <a:xfrm>
            <a:off x="347472" y="1309254"/>
            <a:ext cx="4724400" cy="14478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600" b="1" i="0" u="none" baseline="0"/>
              <a:t>LOG FILE предварительной съемки: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III.LOG</a:t>
            </a:r>
          </a:p>
          <a:p>
            <a:pPr algn="l" rtl="0"/>
            <a:r>
              <a:rPr lang="ru-RU" sz="1600" b="1" i="0" u="none" baseline="0"/>
              <a:t>Файл шаблона: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“III Templates.LOG”</a:t>
            </a:r>
          </a:p>
          <a:p>
            <a:pPr algn="l" rtl="0"/>
            <a:r>
              <a:rPr lang="ru-RU" sz="1600" b="1" i="0" u="none" baseline="0"/>
              <a:t>Max/Min Design:  1.0/2.0</a:t>
            </a:r>
          </a:p>
          <a:p>
            <a:pPr algn="l" rtl="0"/>
            <a:r>
              <a:rPr lang="ru-RU" sz="1600" b="1" i="0" u="none" baseline="0"/>
              <a:t>Метод:          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Beach Predredge</a:t>
            </a:r>
          </a:p>
        </p:txBody>
      </p:sp>
      <p:pic>
        <p:nvPicPr>
          <p:cNvPr id="4098" name="Picture 2" descr="C:\Temp\III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3930" y="3061854"/>
            <a:ext cx="4928653" cy="2864052"/>
          </a:xfrm>
          <a:prstGeom prst="rect">
            <a:avLst/>
          </a:prstGeom>
          <a:noFill/>
        </p:spPr>
      </p:pic>
      <p:pic>
        <p:nvPicPr>
          <p:cNvPr id="4099" name="Picture 3" descr="C:\Temp\III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1699" y="2033154"/>
            <a:ext cx="1813559" cy="266700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13923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1675"/>
          </a:xfrm>
        </p:spPr>
        <p:txBody>
          <a:bodyPr/>
          <a:lstStyle/>
          <a:p>
            <a:pPr algn="l" rtl="0"/>
            <a:r>
              <a:rPr lang="ru-RU" b="0" i="0" u="none" baseline="0"/>
              <a:t>Результат расчетов Beach Predredge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99640" y="1097046"/>
            <a:ext cx="8331744" cy="5215161"/>
            <a:chOff x="168020" y="908581"/>
            <a:chExt cx="8802255" cy="5761019"/>
          </a:xfrm>
        </p:grpSpPr>
        <p:pic>
          <p:nvPicPr>
            <p:cNvPr id="5122" name="Picture 2" descr="C:\Temp\III7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8020" y="1371600"/>
              <a:ext cx="8802255" cy="5181600"/>
            </a:xfrm>
            <a:prstGeom prst="rect">
              <a:avLst/>
            </a:prstGeom>
            <a:noFill/>
          </p:spPr>
        </p:pic>
        <p:sp>
          <p:nvSpPr>
            <p:cNvPr id="5" name="Rounded Rectangular Callout 4"/>
            <p:cNvSpPr/>
            <p:nvPr/>
          </p:nvSpPr>
          <p:spPr>
            <a:xfrm flipH="1">
              <a:off x="334478" y="908581"/>
              <a:ext cx="4571999" cy="1193764"/>
            </a:xfrm>
            <a:prstGeom prst="wedgeRoundRectCallout">
              <a:avLst>
                <a:gd name="adj1" fmla="val -46791"/>
                <a:gd name="adj2" fmla="val 73270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b="1" i="0" u="none" baseline="0"/>
                <a:t>Нужно задать пределы графика в режиме высот.</a:t>
              </a:r>
            </a:p>
          </p:txBody>
        </p:sp>
        <p:sp>
          <p:nvSpPr>
            <p:cNvPr id="6" name="Rounded Rectangular Callout 5"/>
            <p:cNvSpPr/>
            <p:nvPr/>
          </p:nvSpPr>
          <p:spPr>
            <a:xfrm>
              <a:off x="5181600" y="3352800"/>
              <a:ext cx="3657600" cy="838200"/>
            </a:xfrm>
            <a:prstGeom prst="wedgeRoundRectCallout">
              <a:avLst>
                <a:gd name="adj1" fmla="val -43910"/>
                <a:gd name="adj2" fmla="val 80962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b="1" i="0" u="none" baseline="0"/>
                <a:t>График имеет цвета над шаблоном проекта.</a:t>
              </a:r>
            </a:p>
          </p:txBody>
        </p:sp>
        <p:sp>
          <p:nvSpPr>
            <p:cNvPr id="7" name="Rounded Rectangular Callout 6"/>
            <p:cNvSpPr/>
            <p:nvPr/>
          </p:nvSpPr>
          <p:spPr>
            <a:xfrm>
              <a:off x="407919" y="5443611"/>
              <a:ext cx="7208436" cy="1225989"/>
            </a:xfrm>
            <a:prstGeom prst="wedgeRoundRectCallout">
              <a:avLst>
                <a:gd name="adj1" fmla="val -3141"/>
                <a:gd name="adj2" fmla="val -100297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/>
              <a:r>
                <a:rPr lang="ru-RU" b="1" i="0" u="none" baseline="0"/>
                <a:t>Профиль съемки </a:t>
              </a:r>
              <a:r>
                <a:rPr lang="ru-RU" b="1" i="0" u="none" baseline="0">
                  <a:solidFill>
                    <a:schemeClr val="bg1"/>
                  </a:solidFill>
                </a:rPr>
                <a:t>черная</a:t>
              </a:r>
              <a:r>
                <a:rPr lang="ru-RU" b="1" i="0" u="none" baseline="0"/>
                <a:t> линия внизу.  </a:t>
              </a:r>
              <a:r>
                <a:rPr lang="ru-RU" b="1" i="0" u="none" baseline="0">
                  <a:solidFill>
                    <a:srgbClr val="0000FF"/>
                  </a:solidFill>
                </a:rPr>
                <a:t>Синий</a:t>
              </a:r>
              <a:r>
                <a:rPr lang="ru-RU" b="1" i="0" u="none" baseline="0"/>
                <a:t> участок - материал, который следует добавить для поднятия дна до шаблона проекта.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2194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отчета в методе Beach Predredge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59571"/>
            <a:ext cx="8382000" cy="1828801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объемов показывает площадь, объем и суммарный объем для каждого разреза.  Значения для шаблона проекта, максимального и минимального.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Проектный объем по расстоянию разделяет объем на разрезе на расстояние, которое покрывают данные на этом разрезе.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8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347472" y="1087581"/>
            <a:ext cx="8534400" cy="332398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Пример отчета об объемах Beach Volume:  Отчет по данным одной съемки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Проект восстановления городского пляжа Элк Хавн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Дноуглубительная Компания HYPACK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15 июня 2010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Не для навигации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Объемы: Ярды кубические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Компенсация на склонах:</a:t>
            </a:r>
            <a:r>
              <a:rPr lang="ru-RU" sz="1050" b="0" i="0" u="none" baseline="0">
                <a:latin typeface="Courier New" pitchFamily="49" charset="0"/>
                <a:cs typeface="Courier New" pitchFamily="49" charset="0"/>
              </a:rPr>
              <a:t>	Не используется</a:t>
            </a:r>
          </a:p>
          <a:p>
            <a:endParaRPr lang="ru-RU" sz="105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050" b="1" i="0" u="none" baseline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Шаблон Проекта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Суммарный материал:     141190.2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Station     Файл            Distance - Расстояние        Площадь        Avg.      Объем      Accum.      Проект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                          Between     Units^2        Area     Units^3      Volume      Volume</a:t>
            </a:r>
            <a:endParaRPr lang="ru-RU" sz="105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                            Lines                 Units^2                 Units^3   Per Dist.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10+00      10p00.III                      582,6                                                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11+00      11p00.III          100.0       434.8       508.7     12258.6     12258.6        20.0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12+00      12p00.III          100.0       408.1       421.4     12169.6     24428.3        19.8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13+00      13p00.III          100.0       655.0       531.5     12750.3     37178.6        20.6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14+00      14p00.III          100.0       703.8       679.4     13921.6     51100.2        22.4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15+00      15p00.III          100.0       709.5       706.7     15920.5     67020.8        25.6</a:t>
            </a:r>
          </a:p>
          <a:p>
            <a:pPr algn="l" rtl="0"/>
            <a:r>
              <a:rPr lang="ru-RU" sz="1050" b="0" i="0" u="none" baseline="0">
                <a:latin typeface="Courier New" pitchFamily="49" charset="0"/>
                <a:cs typeface="Courier New" pitchFamily="49" charset="0"/>
              </a:rPr>
              <a:t> </a:t>
            </a:r>
            <a:endParaRPr lang="ru-RU" sz="105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578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229600" cy="1143000"/>
          </a:xfrm>
        </p:spPr>
        <p:txBody>
          <a:bodyPr>
            <a:noAutofit/>
          </a:bodyPr>
          <a:lstStyle/>
          <a:p>
            <a:pPr algn="l" rtl="0"/>
            <a:r>
              <a:rPr lang="ru-RU" sz="3600" b="0" i="0" u="none" baseline="0"/>
              <a:t>Beach Postdredge</a:t>
            </a:r>
            <a:endParaRPr lang="ru-R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3913909"/>
            <a:ext cx="3933583" cy="2323088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Измените метод на ‘Beach Post Dredge’.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Добавьте файл каталога JJJ.LOG в колонку справа от файлов предварительной съемки.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9</a:t>
            </a:fld>
            <a:endParaRPr lang="ru-RU"/>
          </a:p>
        </p:txBody>
      </p:sp>
      <p:sp>
        <p:nvSpPr>
          <p:cNvPr id="7" name="Rounded Rectangle 6"/>
          <p:cNvSpPr/>
          <p:nvPr/>
        </p:nvSpPr>
        <p:spPr>
          <a:xfrm>
            <a:off x="347472" y="1648279"/>
            <a:ext cx="4724400" cy="16764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600" b="1" i="0" u="none" baseline="0"/>
              <a:t>LOG FILE предварительной съемки: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III.LOG</a:t>
            </a:r>
          </a:p>
          <a:p>
            <a:pPr algn="l" rtl="0"/>
            <a:r>
              <a:rPr lang="ru-RU" sz="1600" b="1" i="0" u="none" baseline="0"/>
              <a:t>Файл исполнительной съемки: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JJJ.LOG</a:t>
            </a:r>
          </a:p>
          <a:p>
            <a:pPr algn="l" rtl="0"/>
            <a:r>
              <a:rPr lang="ru-RU" sz="1600" b="1" i="0" u="none" baseline="0"/>
              <a:t>Файл шаблона: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“III Templates.LOG”</a:t>
            </a:r>
          </a:p>
          <a:p>
            <a:pPr algn="l" rtl="0"/>
            <a:r>
              <a:rPr lang="ru-RU" sz="1600" b="1" i="0" u="none" baseline="0"/>
              <a:t>Max/Min Design:  1.0/2.0</a:t>
            </a:r>
          </a:p>
          <a:p>
            <a:pPr algn="l" rtl="0"/>
            <a:r>
              <a:rPr lang="ru-RU" sz="1600" b="1" i="0" u="none" baseline="0"/>
              <a:t>Метод:          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Beach Postdredge</a:t>
            </a:r>
          </a:p>
        </p:txBody>
      </p:sp>
      <p:pic>
        <p:nvPicPr>
          <p:cNvPr id="6146" name="Picture 2" descr="C:\Temp\III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406" y="3581400"/>
            <a:ext cx="4569396" cy="2539328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47472" y="1122879"/>
            <a:ext cx="2518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Пример:  Пред и исп</a:t>
            </a:r>
          </a:p>
        </p:txBody>
      </p:sp>
    </p:spTree>
    <p:extLst>
      <p:ext uri="{BB962C8B-B14F-4D97-AF65-F5344CB8AC3E}">
        <p14:creationId xmlns:p14="http://schemas.microsoft.com/office/powerpoint/2010/main" val="2354908862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5912</TotalTime>
  <Words>442</Words>
  <Application>Microsoft Office PowerPoint</Application>
  <PresentationFormat>Экран (4:3)</PresentationFormat>
  <Paragraphs>100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Lucida Grande</vt:lpstr>
      <vt:lpstr>Calibri</vt:lpstr>
      <vt:lpstr>Courier New</vt:lpstr>
      <vt:lpstr>Bell Gossett Eco</vt:lpstr>
      <vt:lpstr>Bell Gossett</vt:lpstr>
      <vt:lpstr>Объемы</vt:lpstr>
      <vt:lpstr>Объемы восстановления береговой линии (beach volumes)</vt:lpstr>
      <vt:lpstr>Объемы восстановления береговой линии (beach volumes)</vt:lpstr>
      <vt:lpstr>Объемы восстановления береговой линии (beach volumes)</vt:lpstr>
      <vt:lpstr>Объемы восстановления береговой линии (beach volumes)</vt:lpstr>
      <vt:lpstr>Пример объемов восстановления береговой линии</vt:lpstr>
      <vt:lpstr>Результат расчетов Beach Predredge</vt:lpstr>
      <vt:lpstr>Пример отчета в методе Beach Predredge</vt:lpstr>
      <vt:lpstr>Beach Postdredge</vt:lpstr>
      <vt:lpstr>Beach Post Dredge Вид Профиля</vt:lpstr>
      <vt:lpstr>Beach Post Dredge, Отчет</vt:lpstr>
      <vt:lpstr>Объемы восстановления береговой линии Компенсация на склонах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233</cp:revision>
  <dcterms:created xsi:type="dcterms:W3CDTF">2014-07-07T18:31:44Z</dcterms:created>
  <dcterms:modified xsi:type="dcterms:W3CDTF">2020-01-30T07:37:49Z</dcterms:modified>
</cp:coreProperties>
</file>